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5" r:id="rId39"/>
    <p:sldId id="294" r:id="rId40"/>
    <p:sldId id="296" r:id="rId41"/>
    <p:sldId id="297" r:id="rId42"/>
    <p:sldId id="298" r:id="rId43"/>
    <p:sldId id="299" r:id="rId44"/>
    <p:sldId id="301" r:id="rId45"/>
    <p:sldId id="300" r:id="rId4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869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1DD-26CF-4D85-B2A9-FCD725A4B946}" type="datetimeFigureOut">
              <a:rPr lang="pl-PL" smtClean="0"/>
              <a:pPr/>
              <a:t>2015-10-08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942A-D9A5-429E-A51F-4C62581903E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1DD-26CF-4D85-B2A9-FCD725A4B946}" type="datetimeFigureOut">
              <a:rPr lang="pl-PL" smtClean="0"/>
              <a:pPr/>
              <a:t>2015-10-08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942A-D9A5-429E-A51F-4C62581903E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1DD-26CF-4D85-B2A9-FCD725A4B946}" type="datetimeFigureOut">
              <a:rPr lang="pl-PL" smtClean="0"/>
              <a:pPr/>
              <a:t>2015-10-08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942A-D9A5-429E-A51F-4C62581903E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1DD-26CF-4D85-B2A9-FCD725A4B946}" type="datetimeFigureOut">
              <a:rPr lang="pl-PL" smtClean="0"/>
              <a:pPr/>
              <a:t>2015-10-08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942A-D9A5-429E-A51F-4C62581903E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1DD-26CF-4D85-B2A9-FCD725A4B946}" type="datetimeFigureOut">
              <a:rPr lang="pl-PL" smtClean="0"/>
              <a:pPr/>
              <a:t>2015-10-08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942A-D9A5-429E-A51F-4C62581903E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1DD-26CF-4D85-B2A9-FCD725A4B946}" type="datetimeFigureOut">
              <a:rPr lang="pl-PL" smtClean="0"/>
              <a:pPr/>
              <a:t>2015-10-08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942A-D9A5-429E-A51F-4C62581903E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1DD-26CF-4D85-B2A9-FCD725A4B946}" type="datetimeFigureOut">
              <a:rPr lang="pl-PL" smtClean="0"/>
              <a:pPr/>
              <a:t>2015-10-08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942A-D9A5-429E-A51F-4C62581903E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1DD-26CF-4D85-B2A9-FCD725A4B946}" type="datetimeFigureOut">
              <a:rPr lang="pl-PL" smtClean="0"/>
              <a:pPr/>
              <a:t>2015-10-08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942A-D9A5-429E-A51F-4C62581903E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1DD-26CF-4D85-B2A9-FCD725A4B946}" type="datetimeFigureOut">
              <a:rPr lang="pl-PL" smtClean="0"/>
              <a:pPr/>
              <a:t>2015-10-08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942A-D9A5-429E-A51F-4C62581903E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1DD-26CF-4D85-B2A9-FCD725A4B946}" type="datetimeFigureOut">
              <a:rPr lang="pl-PL" smtClean="0"/>
              <a:pPr/>
              <a:t>2015-10-08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942A-D9A5-429E-A51F-4C62581903E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1DD-26CF-4D85-B2A9-FCD725A4B946}" type="datetimeFigureOut">
              <a:rPr lang="pl-PL" smtClean="0"/>
              <a:pPr/>
              <a:t>2015-10-08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942A-D9A5-429E-A51F-4C62581903E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1F1DD-26CF-4D85-B2A9-FCD725A4B946}" type="datetimeFigureOut">
              <a:rPr lang="pl-PL" smtClean="0"/>
              <a:pPr/>
              <a:t>2015-10-08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1942A-D9A5-429E-A51F-4C62581903E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p3"/><Relationship Id="rId7" Type="http://schemas.openxmlformats.org/officeDocument/2006/relationships/image" Target="../media/image1.jpe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p3"/><Relationship Id="rId4" Type="http://schemas.microsoft.com/office/2007/relationships/media" Target="../media/media2.mp3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tags" Target="../tags/tag15.xml"/><Relationship Id="rId6" Type="http://schemas.openxmlformats.org/officeDocument/2006/relationships/image" Target="../media/image20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polska_pl_obrys_godl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-315416"/>
            <a:ext cx="8964487" cy="764425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91680" y="3789040"/>
            <a:ext cx="6400800" cy="175260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1835696" y="3789040"/>
            <a:ext cx="646843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Segoe Script" pitchFamily="34" charset="0"/>
              </a:rPr>
              <a:t>Od Solidarności</a:t>
            </a:r>
            <a:br>
              <a:rPr lang="pl-PL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Segoe Script" pitchFamily="34" charset="0"/>
              </a:rPr>
            </a:br>
            <a:r>
              <a:rPr lang="pl-PL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Segoe Script" pitchFamily="34" charset="0"/>
              </a:rPr>
              <a:t> do Samorządności</a:t>
            </a:r>
            <a:endParaRPr lang="pl-PL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Segoe Script" pitchFamily="34" charset="0"/>
            </a:endParaRPr>
          </a:p>
        </p:txBody>
      </p:sp>
      <p:pic>
        <p:nvPicPr>
          <p:cNvPr id="5" name="Jacek Kaczmarski - Mury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7" name="Jacek Kaczmarski - Mury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583">
        <p:fade/>
      </p:transition>
    </mc:Choice>
    <mc:Fallback>
      <p:transition spd="med" advTm="105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45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246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63588" y="-3384"/>
            <a:ext cx="7416824" cy="128138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Stan wojenny</a:t>
            </a:r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4797152"/>
            <a:ext cx="9144000" cy="1536576"/>
          </a:xfrm>
        </p:spPr>
        <p:txBody>
          <a:bodyPr>
            <a:no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Wyłączono wówczas wszystkie telefony i zaczęto kontrolować pocztę. Władze zawiesiły funkcjonowanie Solidarności, którą rok później formalnie rozwiązano. Aresztowano działaczy związkowych, członków opozycji oraz zwolenników reform wśród komunistów.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Ogółem internowano 10 tys. razy.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Nauczyciel\Desktop\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1092142"/>
            <a:ext cx="3816424" cy="3637529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8703">
        <p:dissolve/>
      </p:transition>
    </mc:Choice>
    <mc:Fallback>
      <p:transition spd="slow" advTm="1870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7584" y="0"/>
            <a:ext cx="77724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Stan wojenny</a:t>
            </a:r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67544" y="4365104"/>
            <a:ext cx="8064896" cy="1752600"/>
          </a:xfrm>
        </p:spPr>
        <p:txBody>
          <a:bodyPr>
            <a:no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Na ulicach pojawiły się patrole wojskowe i milicyjne. Kilka zakładów pracy podejmowało próby strajków, jednak były one pacyfikowane. Najkrwawsza pacyfikacja miała miejsce w kopalni Wujek, gdzie od kul wojska i ZOMO 16 grudnia 1981r. zginęło dziewięciu górników. Liczbę ofiar stanu wojennego szacuje się na ponad 50 osób.  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Nauczyciel\Desktop\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3" y="1196752"/>
            <a:ext cx="4239189" cy="316835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95">
        <p14:shred/>
      </p:transition>
    </mc:Choice>
    <mc:Fallback>
      <p:transition spd="slow" advTm="200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auczyciel\Desktop\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4960">
        <p14:honeycomb/>
      </p:transition>
    </mc:Choice>
    <mc:Fallback>
      <p:transition spd="slow" advTm="149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44624"/>
            <a:ext cx="77724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Nieudane próby reform</a:t>
            </a:r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Reglamentacja kartkowa przetrwała do sierpnia 1989 roku. Czynnikiem osłabiającym gospodarkę było zadłużenie zagraniczne, rosnące wskutek naliczania odsetek. Nie przeprowadzono kolejnych reform ekonomicznych, co doprowadziło do załamania produkcji rolnej.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Nauczyciel\Desktop\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1412776"/>
            <a:ext cx="3810000" cy="23812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2297">
        <p14:vortex dir="r"/>
      </p:transition>
    </mc:Choice>
    <mc:Fallback>
      <p:transition spd="slow" advTm="122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Ostatnie lata PRL</a:t>
            </a:r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91680" y="5352288"/>
            <a:ext cx="6408712" cy="1491952"/>
          </a:xfrm>
        </p:spPr>
        <p:txBody>
          <a:bodyPr>
            <a:norm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Stan wojenny zniesiono formalnie 22 lipca 1983r. Solidarność przetrwała w podziemiu, lecz nadal prowadzono przeciwko niej działania. 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6146" name="Picture 2" descr="http://www.zaleze.com/wp-content/gallery/13-grudnia-1981-r-w-zalezu/g_zniesienie-stanu-wojennego-prl_zlota-ksiega-osp-zaleze_1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24744"/>
            <a:ext cx="5031721" cy="420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8491">
        <p14:glitter pattern="hexagon"/>
      </p:transition>
    </mc:Choice>
    <mc:Fallback>
      <p:transition spd="slow" advTm="84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Nauczyciel\Desktop\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1484784"/>
            <a:ext cx="4824536" cy="3208316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4759"/>
            <a:ext cx="77724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Śmierć ks. Jerzego Popiełuszki</a:t>
            </a:r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1520" y="4797152"/>
            <a:ext cx="8352928" cy="1752600"/>
          </a:xfrm>
        </p:spPr>
        <p:txBody>
          <a:bodyPr>
            <a:no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Podczas wydarzeń 1980r. ks. Jerzy Popiełuszko aktywnie włączył się w działalności Solidarności. Po wprowadzeniu stanu wojennego w kościele pw. św. Stanisława Kostki odprawił msze za ojczyznę i wspierał prześladowanych robotników. Dzięki temu zyskał w kraju autorytet i szerokie poparcie społeczne.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12460">
        <p14:switch dir="r"/>
      </p:transition>
    </mc:Choice>
    <mc:Fallback>
      <p:transition spd="slow" advTm="12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44520"/>
            <a:ext cx="77724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Śmierć ks. Jerzego Popiełuszki</a:t>
            </a:r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4722912"/>
            <a:ext cx="8820472" cy="2135088"/>
          </a:xfrm>
        </p:spPr>
        <p:txBody>
          <a:bodyPr>
            <a:no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19 października 1984r. podczas powroty z Bydgoszczy ks. Popiełuszko został porwany przez funkcjonariuszy SB i zamordowany. Jego zmasakrowane ciało wydobyto z Wisły we Włocławku. Pogrzeb księdza Jerzego stał się wielką manifestacja polityczną i patriotyczną.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Nauczyciel\Desktop\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6292" y="1484785"/>
            <a:ext cx="2313820" cy="324036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2259">
        <p14:gallery dir="l"/>
      </p:transition>
    </mc:Choice>
    <mc:Fallback>
      <p:transition spd="slow" advTm="122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2904"/>
            <a:ext cx="77724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Okrągły stół i wybory czerwcowe</a:t>
            </a:r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1520" y="4509120"/>
            <a:ext cx="8496944" cy="1752600"/>
          </a:xfrm>
        </p:spPr>
        <p:txBody>
          <a:bodyPr>
            <a:no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6 lutego 1989r. w Pałacu Namiestnikowskim (obecnie: Pałac Prezydencki)rozpoczęły się rozmowy strony rządowej pod kierownictwem gen. Czesława Kiszczaka oraz przedstawicieli Solidarności z Lechem Wałęsą na czele. Do rozmów zasiedli również przedstawiciele Kościoła rzymskokatolickiego i ewangelickiego. 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15362" name="Picture 2" descr="http://cdn13.se.smcloud.net/t/pics/2009/02/06/okragly_sto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72816"/>
            <a:ext cx="3888432" cy="261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4186">
        <p14:doors dir="vert"/>
      </p:transition>
    </mc:Choice>
    <mc:Fallback>
      <p:transition spd="slow" advTm="141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uczyciel\Desktop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264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413496" y="5760"/>
            <a:ext cx="77724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Okrągły stół i wybory czerwcowe</a:t>
            </a:r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-19392" y="3457568"/>
            <a:ext cx="5770273" cy="1752600"/>
          </a:xfrm>
        </p:spPr>
        <p:txBody>
          <a:bodyPr>
            <a:no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W wyniku dwumiesięcznych negocjacji 5 kwietnia 1989r. Zawarto porozumienie, na mocy którego przywrócono urząd prezydenta państwa  i przeprowadzono częściowo wolne wybory do sejmu oraz całkowicie wolne do nowo utworzonego senatu. 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16386" name="Picture 2" descr="http://buwlog.uw.edu.pl/wp-content/uploads/2014/05/w-samo-po%C5%82udnie-dlonie-A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05312"/>
            <a:ext cx="3285489" cy="464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Jacek Kaczmarski - Mury (Podwórko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15816" y="2204864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2322">
        <p14:prism/>
      </p:transition>
    </mc:Choice>
    <mc:Fallback>
      <p:transition spd="slow" advTm="123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17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27584" y="4941168"/>
            <a:ext cx="7632848" cy="1752600"/>
          </a:xfrm>
        </p:spPr>
        <p:txBody>
          <a:bodyPr>
            <a:norm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17 kwietnia zarejestrowano Solidarność, 8 maja ukazała się pierwsza niezależna gazeta- ,,Gazeta Wyborcza’’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14338" name="Picture 2" descr="https://warszawa.ap.gov.pl/droga_do_solidarnosci/pictures/plansza_15/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4032448" cy="286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static.prsa.pl/images/f140a9d2-30b2-437c-8135-0a2782330ba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449" y="1336991"/>
            <a:ext cx="4441632" cy="272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23">
        <p14:ferris dir="l"/>
      </p:transition>
    </mc:Choice>
    <mc:Fallback>
      <p:transition spd="slow" advTm="128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uczyciel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68344" y="274638"/>
            <a:ext cx="1018456" cy="274042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Wydarzenia sierpniowe</a:t>
            </a:r>
          </a:p>
          <a:p>
            <a:r>
              <a:rPr lang="pl-PL" dirty="0" smtClean="0">
                <a:solidFill>
                  <a:srgbClr val="FF0000"/>
                </a:solidFill>
              </a:rPr>
              <a:t>Powstanie ,,NSZZ Solidarność”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Stan wojenny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Nieudane próby reform gospodarczych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Ostatnie lata PRL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Śmierć ks. Jerzego Popiełuszki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Okrągły Stół i wybory czerwcowe</a:t>
            </a:r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798289" y="404664"/>
            <a:ext cx="7565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Polska droga do wolności</a:t>
            </a:r>
            <a:endParaRPr lang="pl-PL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8874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11560" y="3886200"/>
            <a:ext cx="7704856" cy="1752600"/>
          </a:xfrm>
        </p:spPr>
        <p:txBody>
          <a:bodyPr>
            <a:no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17 lipca gen. Jaruzelski został wybrany przez Zgromadzenie Narodowe na urząd prezydenta państwa z przewagą zaledwie jednego głosu. Nowy prezydent wyznaczył na urząd premiera gen. Czesława Kiszczaka, który nie zdołał utworzyć nowego rządu.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12290" name="Picture 2" descr="http://i.wp.pl/a/f/jpeg/25093/wojciech_jaruzelski_zaprzysiezenie_pap_1_55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0648"/>
            <a:ext cx="523875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4110">
        <p14:flythrough/>
      </p:transition>
    </mc:Choice>
    <mc:Fallback>
      <p:transition spd="slow" advTm="141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23528" y="3886200"/>
            <a:ext cx="8496944" cy="1752600"/>
          </a:xfrm>
        </p:spPr>
        <p:txBody>
          <a:bodyPr>
            <a:normAutofit fontScale="25000" lnSpcReduction="20000"/>
          </a:bodyPr>
          <a:lstStyle/>
          <a:p>
            <a:r>
              <a:rPr lang="pl-PL" sz="9600" dirty="0" smtClean="0">
                <a:solidFill>
                  <a:schemeClr val="tx1"/>
                </a:solidFill>
              </a:rPr>
              <a:t> </a:t>
            </a:r>
            <a:r>
              <a:rPr lang="pl-PL" sz="9600" dirty="0" smtClean="0">
                <a:solidFill>
                  <a:schemeClr val="bg1"/>
                </a:solidFill>
              </a:rPr>
              <a:t>Nowy prezydent wyznaczył na urząd premiera gen. Czesława Kiszczaka, który nie zdołał utworzyć nowego rządu. W wyniku tej sytuacji premier złożył rezygnację. Prezydent Jaruzelski przyjął jego dymisję i 24 sierpnia 1989r. powierzył misję tworzenia rządu pierwszemu po wojnie niekomunistycznemu premierowi. Został nim redaktor ,,Tygodnika Solidarności’’ Tadeusz Mazowiecki. </a:t>
            </a:r>
          </a:p>
          <a:p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3314" name="Picture 2" descr="http://i.iplsc.com/general-wojciech-jaruzelski-sklada-przed-zgromadzeniem-narod/0002TJU5WCWMF7Q5-C116-F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23875"/>
            <a:ext cx="595312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6524">
        <p14:prism isContent="1" isInverted="1"/>
      </p:transition>
    </mc:Choice>
    <mc:Fallback>
      <p:transition spd="slow" advTm="165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uczyciel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Polska po 1989 roku</a:t>
            </a:r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3212976"/>
            <a:ext cx="8229600" cy="4525963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Rządy Tadeusza Mazowieckiego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Reformy gospodarcze Balcerowicza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Polska w strukturach europejskich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Narodziny samorządności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Gmina Jedlnia Letnisko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538">
        <p14:ripple/>
      </p:transition>
    </mc:Choice>
    <mc:Fallback>
      <p:transition spd="slow" advTm="65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27584" y="4437112"/>
            <a:ext cx="7416824" cy="1752600"/>
          </a:xfrm>
        </p:spPr>
        <p:txBody>
          <a:bodyPr>
            <a:no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12 września 1989r. Tadeusz Mazowiecki wygłosił pierwsze przemówienie w roli premiera. Podczas expose’ zasłabł, a po powrocie na mównicę zażartował, że jego zdrowie znalazło się w takim stanie jak polska gospodarka.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11266" name="Picture 2" descr="http://www1.rfi.fr/actupl/images/121/Tadeusz_Mazowieck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7512"/>
            <a:ext cx="4095750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-108520" y="205840"/>
            <a:ext cx="511256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Rządy Tadeusza Mazowieckiego</a:t>
            </a:r>
            <a:endParaRPr lang="pl-PL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0145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6164">
        <p:blinds dir="vert"/>
      </p:transition>
    </mc:Choice>
    <mc:Fallback>
      <p:transition spd="slow" advTm="1616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uczyciel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87624" y="3886200"/>
            <a:ext cx="6584776" cy="1991072"/>
          </a:xfrm>
        </p:spPr>
        <p:txBody>
          <a:bodyPr>
            <a:norm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Nowy rząd Tadeusza Mazowieckiego miał charakter koalicyjny, a resorty siłowe nadal były podporządkowane przedstawicielom dawnej władzy. Gen. Czesław Kiszczak. </a:t>
            </a:r>
          </a:p>
        </p:txBody>
      </p:sp>
      <p:sp>
        <p:nvSpPr>
          <p:cNvPr id="4" name="Prostokąt 3"/>
          <p:cNvSpPr/>
          <p:nvPr/>
        </p:nvSpPr>
        <p:spPr>
          <a:xfrm>
            <a:off x="1691680" y="188640"/>
            <a:ext cx="616755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Rządy Tadeusza Mazowieckiego</a:t>
            </a:r>
            <a:endParaRPr lang="pl-PL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4442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684">
        <p14:shred/>
      </p:transition>
    </mc:Choice>
    <mc:Fallback>
      <p:transition spd="slow" advTm="16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4614" y="0"/>
            <a:ext cx="9208614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27584" y="4293096"/>
            <a:ext cx="6976864" cy="1752600"/>
          </a:xfrm>
        </p:spPr>
        <p:txBody>
          <a:bodyPr>
            <a:no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Gen. Czesław </a:t>
            </a:r>
            <a:r>
              <a:rPr lang="pl-PL" sz="2400" dirty="0" smtClean="0">
                <a:solidFill>
                  <a:schemeClr val="bg1"/>
                </a:solidFill>
              </a:rPr>
              <a:t>Kiszczak kierował MSW,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Natomiast MON podlegało gen. Florianowi Siwickiemu. Ministrem finansów został ekonomista i pracownik naukowy Leszek Balcerowicz, na czele MSW stanął prof. Krzysztof Skubiszewski.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7170" name="Picture 2" descr="http://miziaforum.files.wordpress.com/2010/08/kiszcza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4664"/>
            <a:ext cx="5043868" cy="378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4299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1734">
        <p14:gallery dir="l"/>
      </p:transition>
    </mc:Choice>
    <mc:Fallback>
      <p:transition spd="slow" advTm="117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584" y="0"/>
            <a:ext cx="1065092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99592" y="4941168"/>
            <a:ext cx="6800800" cy="1752600"/>
          </a:xfrm>
        </p:spPr>
        <p:txBody>
          <a:bodyPr>
            <a:norm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Rząd Tadeusza Mazowieckiego postanowił przywrócić system demokratyczny. 29 września 1989r. </a:t>
            </a:r>
            <a:r>
              <a:rPr lang="pl-PL" sz="2400" dirty="0">
                <a:solidFill>
                  <a:schemeClr val="bg1"/>
                </a:solidFill>
              </a:rPr>
              <a:t>p</a:t>
            </a:r>
            <a:r>
              <a:rPr lang="pl-PL" sz="2400" dirty="0" smtClean="0">
                <a:solidFill>
                  <a:schemeClr val="bg1"/>
                </a:solidFill>
              </a:rPr>
              <a:t>rzyjęto historyczną nazwę Rzeczpospolita Polska, a biały orzeł odzyskał koronę.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10242" name="Picture 2" descr="http://www.jakiznaktwoj.pl/_/rsrc/1420581828481/aktualnosci2014/Godlo-PRL-1980-RP-199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120" y="548680"/>
            <a:ext cx="5256584" cy="363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832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552">
        <p14:conveyor dir="l"/>
      </p:transition>
    </mc:Choice>
    <mc:Fallback>
      <p:transition spd="slow" advTm="75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0"/>
            <a:ext cx="10047750" cy="6907503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31640" y="5105400"/>
            <a:ext cx="6400800" cy="1752600"/>
          </a:xfrm>
        </p:spPr>
        <p:txBody>
          <a:bodyPr>
            <a:norm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Zlikwidowano cenzurę oraz Urząd do spraw Wyznań.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9218" name="Picture 2" descr="http://ocdn.eu/images/pulscms/NDk7MDQsMCw4NixlNjgsODFhOzA2LDMyMCwxYzI_/eaef67da9b59858fa80986382be6b15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47" y="548680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5913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1"/>
    </mc:Choice>
    <mc:Fallback>
      <p:transition spd="slow" advTm="3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643" y="0"/>
            <a:ext cx="9160643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63278" y="4797152"/>
            <a:ext cx="6400800" cy="1752600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Służbę Bezpieczeństwa przekształcono w Urząd Ochrony </a:t>
            </a:r>
            <a:r>
              <a:rPr lang="pl-PL" sz="2400" dirty="0" smtClean="0">
                <a:solidFill>
                  <a:schemeClr val="bg1"/>
                </a:solidFill>
              </a:rPr>
              <a:t>Państwa.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8194" name="Picture 2" descr="http://www.eccgrading.pl/skany/MEDALUOP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4931"/>
            <a:ext cx="3096344" cy="310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videofact.com/mark/uop/uop_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48680"/>
            <a:ext cx="2592288" cy="381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1818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1"/>
    </mc:Choice>
    <mc:Fallback>
      <p:transition spd="slow" advTm="4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4653136"/>
            <a:ext cx="6400800" cy="985664"/>
          </a:xfrm>
        </p:spPr>
        <p:txBody>
          <a:bodyPr/>
          <a:lstStyle/>
          <a:p>
            <a:pPr lvl="0"/>
            <a:r>
              <a:rPr lang="pl-PL" sz="2400" dirty="0">
                <a:solidFill>
                  <a:schemeClr val="bg1"/>
                </a:solidFill>
              </a:rPr>
              <a:t>M</a:t>
            </a:r>
            <a:r>
              <a:rPr lang="pl-PL" sz="2400" dirty="0" smtClean="0">
                <a:solidFill>
                  <a:schemeClr val="bg1"/>
                </a:solidFill>
              </a:rPr>
              <a:t>ilicja </a:t>
            </a:r>
            <a:r>
              <a:rPr lang="pl-PL" sz="2400" dirty="0">
                <a:solidFill>
                  <a:schemeClr val="bg1"/>
                </a:solidFill>
              </a:rPr>
              <a:t>powróciła do dawnej </a:t>
            </a:r>
            <a:r>
              <a:rPr lang="pl-PL" sz="2400" dirty="0" smtClean="0">
                <a:solidFill>
                  <a:schemeClr val="bg1"/>
                </a:solidFill>
              </a:rPr>
              <a:t>nazwy ,,policja’’.</a:t>
            </a:r>
            <a:endParaRPr lang="pl-PL" sz="2400" dirty="0">
              <a:solidFill>
                <a:schemeClr val="bg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7174" name="Picture 6" descr="http://www.lubelska.policja.gov.pl/dokumenty/zalaczniki/68/68-486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95324"/>
            <a:ext cx="3039544" cy="262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uniform-collection.strefa.pl/galeria/emblematy/MILICJ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2" y="908792"/>
            <a:ext cx="4762500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6423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9"/>
    </mc:Choice>
    <mc:Fallback>
      <p:transition spd="slow" advTm="4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576" y="0"/>
            <a:ext cx="77724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Wydarzenia sierpniowe</a:t>
            </a:r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59632" y="4725144"/>
            <a:ext cx="6400800" cy="1752600"/>
          </a:xfrm>
        </p:spPr>
        <p:txBody>
          <a:bodyPr>
            <a:no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Pod koniec lat 70 sytuacja gospodarcza PRL stale się pogarszała. Wywołało to niezadowolenie wśród polskiego społeczeństwa. Latem 1980r. strajki wybuchły w zakładach pracy w Szczecinie i w Trójmieście a także w Stoczni Gdańskiej.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Nauczyciel\Desktop\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628800"/>
            <a:ext cx="4179848" cy="278978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 advTm="1463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spcBef>
                <a:spcPct val="20000"/>
              </a:spcBef>
            </a:pPr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  <a:cs typeface="+mn-cs"/>
              </a:rPr>
              <a:t>Przywrócono historyczne święta:</a:t>
            </a:r>
            <a:b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  <a:cs typeface="+mn-cs"/>
              </a:rPr>
            </a:br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7747" y="1772816"/>
            <a:ext cx="4038600" cy="4525963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0000"/>
                </a:solidFill>
              </a:rPr>
              <a:t>3 maja</a:t>
            </a:r>
            <a:endParaRPr lang="pl-PL" sz="3200" dirty="0">
              <a:solidFill>
                <a:srgbClr val="FF000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772720" y="1772816"/>
            <a:ext cx="4038600" cy="4525963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0000"/>
                </a:solidFill>
              </a:rPr>
              <a:t>15 sierpnia</a:t>
            </a:r>
            <a:endParaRPr lang="pl-PL" sz="3200" dirty="0">
              <a:solidFill>
                <a:srgbClr val="FF0000"/>
              </a:solidFill>
            </a:endParaRPr>
          </a:p>
        </p:txBody>
      </p:sp>
      <p:pic>
        <p:nvPicPr>
          <p:cNvPr id="6146" name="Picture 2" descr="http://www.wszechnica.solidarnosc.org.pl/wp-content/uploads/2010/11/488700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429000"/>
            <a:ext cx="3828203" cy="24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orlidom.pl/wp-content/uploads/2012/11/zjazd-kombatantow-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93552"/>
            <a:ext cx="4023296" cy="237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7959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3"/>
    </mc:Choice>
    <mc:Fallback>
      <p:transition spd="slow" advTm="4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03648" y="4653136"/>
            <a:ext cx="6400800" cy="1752600"/>
          </a:xfrm>
        </p:spPr>
        <p:txBody>
          <a:bodyPr>
            <a:norm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W maju 1990 roku przeprowadzono pierwsze wolne wybory do władzy lokalnej. Umożliwiały one odtworzenie samorządu terytorialnego.  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://s.tvp.pl/images2/d/8/e/uid_d8ee5d1f1551bdf2762134726dcac1381415884048831_width_633_play_0_pos_0_gs_0_height_3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93574"/>
            <a:ext cx="4608512" cy="258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bi.gazeta.pl/im/21/f9/f2/z15923489V,24-XI-1990---Pierwsze-wolne-wybory-prezydenckie-i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836712"/>
            <a:ext cx="2400000" cy="34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1793018" y="476672"/>
            <a:ext cx="367498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Wolne wybory</a:t>
            </a:r>
            <a:endParaRPr lang="pl-PL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9660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0"/>
    </mc:Choice>
    <mc:Fallback>
      <p:transition spd="slow" advTm="7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Reformy gospodarcze Balcerowicza</a:t>
            </a:r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 descr="http://www.fakt.pl/m/crop/-900/-900/faktonline/6354605266548206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28800"/>
            <a:ext cx="3424843" cy="348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87524" y="5100784"/>
            <a:ext cx="8568952" cy="1752600"/>
          </a:xfrm>
        </p:spPr>
        <p:txBody>
          <a:bodyPr>
            <a:no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Leszek Balcerowicz objął funkcję ministra finansów z programem reform. Zakładały one stabilizację polskiej gospodarki, utworzenie wolnego rynku, przeprowadzenie prywatyzacji, a także przebudowę systemu podatkowego oraz ubezpieczeń społecznych. </a:t>
            </a:r>
          </a:p>
          <a:p>
            <a:endParaRPr lang="pl-PL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0160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72"/>
    </mc:Choice>
    <mc:Fallback>
      <p:transition spd="slow" advTm="13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5105400"/>
            <a:ext cx="6400800" cy="1752600"/>
          </a:xfrm>
        </p:spPr>
        <p:txBody>
          <a:bodyPr/>
          <a:lstStyle/>
          <a:p>
            <a:r>
              <a:rPr lang="pl-PL" sz="2400" dirty="0" smtClean="0">
                <a:solidFill>
                  <a:schemeClr val="bg1"/>
                </a:solidFill>
              </a:rPr>
              <a:t>Do Organizacji Paktu Północnoatlantyckiego Polska została przyjęta 12 marca 1999r.</a:t>
            </a:r>
          </a:p>
          <a:p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://bi.gazeta.pl/im/9a/25/ee/z15607194Q,Uroczystosc-przyjecia-Polski--a-wraz-z-nia-Czech-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58440"/>
            <a:ext cx="4032448" cy="269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bi.gazeta.pl/im/4/6815/z6815804Q,12-marca-1999--przystapienie-Polski-do-NA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58440"/>
            <a:ext cx="3600822" cy="295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6"/>
    </mc:Choice>
    <mc:Fallback>
      <p:transition spd="slow" advTm="5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87624" y="5105400"/>
            <a:ext cx="6688832" cy="1752600"/>
          </a:xfrm>
        </p:spPr>
        <p:txBody>
          <a:bodyPr>
            <a:normAutofit fontScale="92500"/>
          </a:bodyPr>
          <a:lstStyle/>
          <a:p>
            <a:r>
              <a:rPr lang="pl-PL" sz="2800" dirty="0" smtClean="0">
                <a:solidFill>
                  <a:schemeClr val="bg1"/>
                </a:solidFill>
              </a:rPr>
              <a:t>W kwietniu 1994r. Polska założyła wniosek o przyjęcie jej do Unii Europejskiej. Rozpoczęły się wieloletnie negocjacje i przygotowania, które ostatecznie zakończyły się 1 maja 2004 roku. </a:t>
            </a:r>
          </a:p>
          <a:p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upload.wikimedia.org/wikipedia/commons/6/62/Podpisanie_traktatu_U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816" y="836712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69"/>
    </mc:Choice>
    <mc:Fallback>
      <p:transition spd="slow" advTm="9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82316" y="5105400"/>
            <a:ext cx="6400800" cy="1752600"/>
          </a:xfrm>
        </p:spPr>
        <p:txBody>
          <a:bodyPr/>
          <a:lstStyle/>
          <a:p>
            <a:r>
              <a:rPr lang="pl-PL" sz="2400" dirty="0" smtClean="0">
                <a:solidFill>
                  <a:schemeClr val="bg1"/>
                </a:solidFill>
              </a:rPr>
              <a:t>Obecnie państwo polskie systematycznie buduje swoją pozycje w strukturach Unii.</a:t>
            </a:r>
          </a:p>
          <a:p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2736"/>
            <a:ext cx="6667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0"/>
    </mc:Choice>
    <mc:Fallback>
      <p:transition spd="slow" advTm="5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uczyciel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pl-PL" sz="2800" dirty="0" smtClean="0">
                <a:solidFill>
                  <a:schemeClr val="bg1"/>
                </a:solidFill>
              </a:rPr>
              <a:t>Samorząd- niezależne od władzy decydowanie o własnych sprawach, wykonywanie funkcji uzupełniających w stosunku władz np. szkoły, zakładu produkcyjnego, władz państwowych.</a:t>
            </a:r>
          </a:p>
          <a:p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157597" y="476672"/>
            <a:ext cx="62696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i="1" cap="none" spc="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 to jest samorząd?</a:t>
            </a:r>
            <a:endParaRPr lang="pl-PL" sz="5400" b="1" i="1" cap="none" spc="50" dirty="0">
              <a:ln w="11430"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0890">
        <p14:glitter pattern="hexagon"/>
      </p:transition>
    </mc:Choice>
    <mc:Fallback>
      <p:transition spd="slow" advTm="108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486916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pl-PL" sz="2800" dirty="0" smtClean="0">
                <a:solidFill>
                  <a:schemeClr val="bg1"/>
                </a:solidFill>
              </a:rPr>
              <a:t>Dzięki przemianom społecznym, politycznym i gospodarczym samorządy lokalne mają możliwość samodzielnie decydować o sprawach ważnych dla mieszkańców miast i gmin.</a:t>
            </a:r>
          </a:p>
          <a:p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8194" name="Picture 2" descr="http://jedlnia.org.pl/wp-content/uploads/2014/05/DSCF47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4664"/>
            <a:ext cx="662473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12"/>
    </mc:Choice>
    <mc:Fallback>
      <p:transition spd="slow" advTm="9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2" descr="C:\Users\Nauczyciel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Nauczyciel\Desktop\mapa jedlni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60648" y="-2115616"/>
            <a:ext cx="12192000" cy="9753600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1580870" y="0"/>
            <a:ext cx="56888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Gmina Jedlnia Letnisko</a:t>
            </a:r>
            <a:endParaRPr lang="pl-PL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3087">
        <p14:flash/>
      </p:transition>
    </mc:Choice>
    <mc:Fallback>
      <p:transition spd="slow" advTm="30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8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979712" y="260648"/>
            <a:ext cx="5392688" cy="17526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 czele gminy stoi wójt: Piotr Leśnowolski </a:t>
            </a:r>
          </a:p>
          <a:p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 descr="C:\Users\Nauczyciel\Desktop\P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2380" y="1775002"/>
            <a:ext cx="3810696" cy="498727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662">
        <p:dissolve/>
      </p:transition>
    </mc:Choice>
    <mc:Fallback>
      <p:transition spd="slow" advTm="2662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Stoczniowcy wysunęli 21 postulatów, między innymi żądali akceptacji wolnych związków zawodowych, prawa do strajku, uwolnienia więźniów politycznych, obniżenia wieku emerytalnego dla kobiet do 50 lat, a dla mężczyzn –do 55 lat.</a:t>
            </a:r>
          </a:p>
        </p:txBody>
      </p:sp>
      <p:pic>
        <p:nvPicPr>
          <p:cNvPr id="2050" name="Picture 2" descr="C:\Users\Nauczyciel\Desktop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476672"/>
            <a:ext cx="4896544" cy="324367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5428">
        <p14:reveal/>
      </p:transition>
    </mc:Choice>
    <mc:Fallback>
      <p:transition spd="slow" advTm="154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2632106" y="692696"/>
            <a:ext cx="38966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Siedziba gminy </a:t>
            </a:r>
            <a:endParaRPr lang="pl-PL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C:\Users\Nauczyciel\Desktop\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2132856"/>
            <a:ext cx="5759077" cy="432048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2624">
        <p14:honeycomb/>
      </p:transition>
    </mc:Choice>
    <mc:Fallback>
      <p:transition spd="slow" advTm="26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5733256"/>
            <a:ext cx="6400800" cy="1752600"/>
          </a:xfrm>
        </p:spPr>
        <p:txBody>
          <a:bodyPr>
            <a:norm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Renowacja zalewu w Siczkach.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067222" y="0"/>
            <a:ext cx="5057858" cy="22775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Inwestycje w gminie</a:t>
            </a:r>
          </a:p>
          <a:p>
            <a:pPr algn="ctr"/>
            <a:r>
              <a:rPr lang="pl-PL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Jedlnia Letnisko</a:t>
            </a:r>
          </a:p>
          <a:p>
            <a:pPr algn="ctr"/>
            <a:endParaRPr lang="pl-PL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27" y="2012842"/>
            <a:ext cx="4248472" cy="2832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88" y="2056875"/>
            <a:ext cx="3816424" cy="286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435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5805264"/>
            <a:ext cx="6400800" cy="1752600"/>
          </a:xfrm>
        </p:spPr>
        <p:txBody>
          <a:bodyPr>
            <a:norm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Rozbudowa ul Radomskiej w Jedlni Letnisko.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907704" y="110242"/>
            <a:ext cx="51925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Inwestycje w gminie </a:t>
            </a:r>
          </a:p>
          <a:p>
            <a:pPr algn="ctr"/>
            <a:r>
              <a:rPr lang="pl-PL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Jedlnia Letnisko</a:t>
            </a:r>
            <a:endParaRPr lang="pl-PL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536" y="1561298"/>
            <a:ext cx="6127328" cy="408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157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847">
        <p:dissolve/>
      </p:transition>
    </mc:Choice>
    <mc:Fallback>
      <p:transition spd="slow" advTm="384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6093296"/>
            <a:ext cx="6400800" cy="1752600"/>
          </a:xfrm>
        </p:spPr>
        <p:txBody>
          <a:bodyPr>
            <a:norm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Wybudowano ośrodek zdrowia w Groszowicach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907704" y="332656"/>
            <a:ext cx="5832648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pl-PL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Inwestycje w gminie </a:t>
            </a:r>
          </a:p>
          <a:p>
            <a:pPr lvl="0" algn="ctr"/>
            <a:r>
              <a:rPr lang="pl-PL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Jedlnia Letnisko</a:t>
            </a:r>
            <a:endParaRPr lang="pl-PL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9" name="Picture 7" descr="http://jedlnia.org.pl/wp-content/uploads/2015/10/O%C5%9Brodek-Groszowi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13486"/>
            <a:ext cx="6192688" cy="41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1697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6"/>
    </mc:Choice>
    <mc:Fallback>
      <p:transition spd="slow" advTm="3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3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Książka pt. ,, Poznać przeszłość. Wiek XX ’’,</a:t>
            </a:r>
          </a:p>
          <a:p>
            <a:r>
              <a:rPr lang="pl-PL" dirty="0" smtClean="0">
                <a:solidFill>
                  <a:srgbClr val="FF0000"/>
                </a:solidFill>
              </a:rPr>
              <a:t>Książka pt. ,, Świat i Polska w dwudziestym </a:t>
            </a:r>
            <a:r>
              <a:rPr lang="pl-PL" dirty="0" smtClean="0">
                <a:solidFill>
                  <a:schemeClr val="bg1"/>
                </a:solidFill>
              </a:rPr>
              <a:t>wieku ’’,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Przeglądarka Google Grafika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Wikipedia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YouTube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Jedlnia.org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576460" y="188640"/>
            <a:ext cx="17198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Źródła</a:t>
            </a:r>
            <a:endParaRPr lang="pl-PL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8150733"/>
      </p:ext>
    </p:extLst>
  </p:cSld>
  <p:clrMapOvr>
    <a:masterClrMapping/>
  </p:clrMapOvr>
  <p:transition spd="slow" advTm="9976">
    <p:cov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3563888" y="476672"/>
            <a:ext cx="21419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Koniec</a:t>
            </a:r>
            <a:endParaRPr lang="pl-PL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411760" y="4077072"/>
            <a:ext cx="611269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Prezentację wykonał:</a:t>
            </a:r>
          </a:p>
          <a:p>
            <a:pPr algn="ctr"/>
            <a:r>
              <a:rPr lang="pl-PL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Emil Wosztyl</a:t>
            </a:r>
            <a:endParaRPr lang="pl-PL" sz="54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5764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21">
        <p14:ripple/>
      </p:transition>
    </mc:Choice>
    <mc:Fallback>
      <p:transition spd="slow" advTm="6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1476672" y="188640"/>
            <a:ext cx="77724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Lech Wałęsa</a:t>
            </a:r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19572" y="5013176"/>
            <a:ext cx="7704856" cy="1752600"/>
          </a:xfrm>
        </p:spPr>
        <p:txBody>
          <a:bodyPr>
            <a:norm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Na czele komitetu w Gdańsku stanął Lech Wałęsa, działacz opozycyjny, przewodniczący NSSZ ,,Solidarność’’ i prezydent polski w latach 1990-1995.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Nauczyciel\Desktop\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88640"/>
            <a:ext cx="3779912" cy="460994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9598">
        <p:circle/>
      </p:transition>
    </mc:Choice>
    <mc:Fallback>
      <p:transition spd="slow" advTm="959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99592" y="5301208"/>
            <a:ext cx="6832848" cy="1752600"/>
          </a:xfrm>
        </p:spPr>
        <p:txBody>
          <a:bodyPr>
            <a:norm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31  Sierpnia 1980r. w Gdańsku zawarto porozumienia sierpniowe. Władze wyraziły zgodę na 21 postulatów.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Nauczyciel\Desktop\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0025" y="620688"/>
            <a:ext cx="5603949" cy="410445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 advTm="934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uczyciel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Powstanie NSSZ ,,Solidarność’’</a:t>
            </a:r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03648" y="3789040"/>
            <a:ext cx="6400800" cy="1752600"/>
          </a:xfrm>
        </p:spPr>
        <p:txBody>
          <a:bodyPr>
            <a:no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17 września 1980r. w Gdańsku, na zebraniu delegatów z całej Polski, powstał ogólnopolski Niezależny Samorządny Związek Zawodowy ,,Solidarność’’. Jego przewodniczącym został Lech Wałęsa, a wiceprzewodniczącym Andrzej Gwiazda.  NSZZ ,,Solidarność’’ szybko stał się ruchem masowym zrzeszającym w kulminacyjnym momencie ok. 10 mln Polaków.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6276">
        <p14:flash/>
      </p:transition>
    </mc:Choice>
    <mc:Fallback>
      <p:transition spd="slow" advTm="262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Stan wojenny</a:t>
            </a:r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31640" y="4293096"/>
            <a:ext cx="6400800" cy="1752600"/>
          </a:xfrm>
        </p:spPr>
        <p:txBody>
          <a:bodyPr>
            <a:no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Sytuacja społeczna w kolejnych miesiącach 1980r. Nie uległa poprawie. Od wiosny 1980r. Wprowadzono system kartkowy. Objęto nim niemal wszystkie produkty spożywcze, m.in. proszek do prania.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Nauczyciel\Desktop\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700808"/>
            <a:ext cx="2902446" cy="1966611"/>
          </a:xfrm>
          <a:prstGeom prst="rect">
            <a:avLst/>
          </a:prstGeom>
          <a:noFill/>
        </p:spPr>
      </p:pic>
      <p:pic>
        <p:nvPicPr>
          <p:cNvPr id="1027" name="Picture 3" descr="C:\Users\Nauczyciel\Desktop\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628800"/>
            <a:ext cx="3768080" cy="216664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5104">
        <p:dissolve/>
      </p:transition>
    </mc:Choice>
    <mc:Fallback>
      <p:transition spd="slow" advTm="15104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uczyciel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576" y="0"/>
            <a:ext cx="77724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Stan wojenny</a:t>
            </a:r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03648" y="4797152"/>
            <a:ext cx="6400800" cy="1752600"/>
          </a:xfrm>
        </p:spPr>
        <p:txBody>
          <a:bodyPr>
            <a:no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W lutym </a:t>
            </a:r>
            <a:r>
              <a:rPr lang="pl-PL" sz="2400" dirty="0" smtClean="0">
                <a:solidFill>
                  <a:schemeClr val="bg1"/>
                </a:solidFill>
              </a:rPr>
              <a:t>1981 roku </a:t>
            </a:r>
            <a:r>
              <a:rPr lang="pl-PL" sz="2400" dirty="0" smtClean="0">
                <a:solidFill>
                  <a:schemeClr val="bg1"/>
                </a:solidFill>
              </a:rPr>
              <a:t>premierem został gen. Wojciech Jaruzelski, który 13 grudnia 1981r. wprowadził stan wojenny. Władze w kraju przejęła Wojskowa Rada Ocalenia Narodowego, która była organem pozakonstytucyjnym. 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Nauczyciel\Desktop\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700808"/>
            <a:ext cx="3576067" cy="2801097"/>
          </a:xfrm>
          <a:prstGeom prst="rect">
            <a:avLst/>
          </a:prstGeom>
          <a:noFill/>
        </p:spPr>
      </p:pic>
      <p:pic>
        <p:nvPicPr>
          <p:cNvPr id="2052" name="Picture 4" descr="C:\Users\Nauczyciel\Desktop\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556792"/>
            <a:ext cx="3787233" cy="283056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20605">
        <p:checker/>
      </p:transition>
    </mc:Choice>
    <mc:Fallback>
      <p:transition spd="slow" advTm="20605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7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0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1140</Words>
  <Application>Microsoft Office PowerPoint</Application>
  <PresentationFormat>Pokaz na ekranie (4:3)</PresentationFormat>
  <Paragraphs>92</Paragraphs>
  <Slides>45</Slides>
  <Notes>0</Notes>
  <HiddenSlides>0</HiddenSlides>
  <MMClips>3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46" baseType="lpstr">
      <vt:lpstr>Motyw pakietu Office</vt:lpstr>
      <vt:lpstr>Prezentacja programu PowerPoint</vt:lpstr>
      <vt:lpstr>Prezentacja programu PowerPoint</vt:lpstr>
      <vt:lpstr>Wydarzenia sierpniowe</vt:lpstr>
      <vt:lpstr>Prezentacja programu PowerPoint</vt:lpstr>
      <vt:lpstr>Lech Wałęsa</vt:lpstr>
      <vt:lpstr>Prezentacja programu PowerPoint</vt:lpstr>
      <vt:lpstr>Powstanie NSSZ ,,Solidarność’’</vt:lpstr>
      <vt:lpstr>Stan wojenny</vt:lpstr>
      <vt:lpstr>Stan wojenny</vt:lpstr>
      <vt:lpstr>Stan wojenny</vt:lpstr>
      <vt:lpstr>Stan wojenny</vt:lpstr>
      <vt:lpstr>Prezentacja programu PowerPoint</vt:lpstr>
      <vt:lpstr>Nieudane próby reform</vt:lpstr>
      <vt:lpstr>Ostatnie lata PRL</vt:lpstr>
      <vt:lpstr>Śmierć ks. Jerzego Popiełuszki</vt:lpstr>
      <vt:lpstr>Śmierć ks. Jerzego Popiełuszki</vt:lpstr>
      <vt:lpstr>Okrągły stół i wybory czerwcowe</vt:lpstr>
      <vt:lpstr>Okrągły stół i wybory czerwcowe</vt:lpstr>
      <vt:lpstr>Prezentacja programu PowerPoint</vt:lpstr>
      <vt:lpstr>Prezentacja programu PowerPoint</vt:lpstr>
      <vt:lpstr>Prezentacja programu PowerPoint</vt:lpstr>
      <vt:lpstr>Polska po 1989 roku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Przywrócono historyczne święta: </vt:lpstr>
      <vt:lpstr>Prezentacja programu PowerPoint</vt:lpstr>
      <vt:lpstr>Reformy gospodarcze Balcerowicza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Nauczyciel</dc:creator>
  <cp:lastModifiedBy>Kowalski Ryszard</cp:lastModifiedBy>
  <cp:revision>49</cp:revision>
  <dcterms:created xsi:type="dcterms:W3CDTF">2015-10-02T08:01:10Z</dcterms:created>
  <dcterms:modified xsi:type="dcterms:W3CDTF">2015-10-08T21:32:16Z</dcterms:modified>
</cp:coreProperties>
</file>